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</p:sldMasterIdLst>
  <p:notesMasterIdLst>
    <p:notesMasterId r:id="rId5"/>
  </p:notesMasterIdLst>
  <p:sldIdLst>
    <p:sldId id="257" r:id="rId2"/>
    <p:sldId id="261" r:id="rId3"/>
    <p:sldId id="263" r:id="rId4"/>
  </p:sldIdLst>
  <p:sldSz cx="12192000" cy="68580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E4B"/>
    <a:srgbClr val="3C7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9"/>
    <p:restoredTop sz="94694"/>
  </p:normalViewPr>
  <p:slideViewPr>
    <p:cSldViewPr snapToGrid="0">
      <p:cViewPr varScale="1">
        <p:scale>
          <a:sx n="102" d="100"/>
          <a:sy n="102" d="100"/>
        </p:scale>
        <p:origin x="7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88B9A-1CF8-9544-A5B6-AD2E7056F8B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40069-4B4F-CE41-B971-BD6C34EBC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46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940069-4B4F-CE41-B971-BD6C34EBC4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45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8D410-A48F-E133-65D6-EB6EFEF68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F1BBE9-90AC-0BEB-A740-48DA98D241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DF7826-2F4E-DBA7-6046-20EBD457DC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8DFC65-990B-F4C4-1C72-F353A422B2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940069-4B4F-CE41-B971-BD6C34EBC4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8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C04C1-4FB5-3CDF-0E5D-B51DC65F2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6D5F67-CFDE-1BF5-7324-67C27632FC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F779CA-23FD-AE75-0A49-7F1532B033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CF9C2-61BC-F655-1500-0C8373E00B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940069-4B4F-CE41-B971-BD6C34EBC4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4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" y="6217920"/>
            <a:ext cx="11356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59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2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6217920"/>
            <a:ext cx="11356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97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941">
                <a:solidFill>
                  <a:schemeClr val="tx1">
                    <a:tint val="75000"/>
                  </a:schemeClr>
                </a:solidFill>
              </a:defRPr>
            </a:lvl1pPr>
            <a:lvl2pPr marL="449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2pPr>
            <a:lvl3pPr marL="89901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3pPr>
            <a:lvl4pPr marL="1348516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4pPr>
            <a:lvl5pPr marL="1798021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5pPr>
            <a:lvl6pPr marL="2247527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6pPr>
            <a:lvl7pPr marL="2697032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7pPr>
            <a:lvl8pPr marL="3146538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8pPr>
            <a:lvl9pPr marL="3596043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9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735"/>
            </a:lvl1pPr>
            <a:lvl2pPr>
              <a:defRPr sz="2382"/>
            </a:lvl2pPr>
            <a:lvl3pPr>
              <a:defRPr sz="1941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735"/>
            </a:lvl1pPr>
            <a:lvl2pPr>
              <a:defRPr sz="2382"/>
            </a:lvl2pPr>
            <a:lvl3pPr>
              <a:defRPr sz="1941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7920"/>
            <a:ext cx="11356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47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</p:spPr>
        <p:txBody>
          <a:bodyPr anchor="b"/>
          <a:lstStyle>
            <a:lvl1pPr marL="0" indent="0">
              <a:buNone/>
              <a:defRPr sz="2382" b="1"/>
            </a:lvl1pPr>
            <a:lvl2pPr marL="449505" indent="0">
              <a:buNone/>
              <a:defRPr sz="1941" b="1"/>
            </a:lvl2pPr>
            <a:lvl3pPr marL="899010" indent="0">
              <a:buNone/>
              <a:defRPr sz="1765" b="1"/>
            </a:lvl3pPr>
            <a:lvl4pPr marL="1348516" indent="0">
              <a:buNone/>
              <a:defRPr sz="1588" b="1"/>
            </a:lvl4pPr>
            <a:lvl5pPr marL="1798021" indent="0">
              <a:buNone/>
              <a:defRPr sz="1588" b="1"/>
            </a:lvl5pPr>
            <a:lvl6pPr marL="2247527" indent="0">
              <a:buNone/>
              <a:defRPr sz="1588" b="1"/>
            </a:lvl6pPr>
            <a:lvl7pPr marL="2697032" indent="0">
              <a:buNone/>
              <a:defRPr sz="1588" b="1"/>
            </a:lvl7pPr>
            <a:lvl8pPr marL="3146538" indent="0">
              <a:buNone/>
              <a:defRPr sz="1588" b="1"/>
            </a:lvl8pPr>
            <a:lvl9pPr marL="3596043" indent="0">
              <a:buNone/>
              <a:defRPr sz="15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382"/>
            </a:lvl1pPr>
            <a:lvl2pPr>
              <a:defRPr sz="1941"/>
            </a:lvl2pPr>
            <a:lvl3pPr>
              <a:defRPr sz="1765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</p:spPr>
        <p:txBody>
          <a:bodyPr anchor="b"/>
          <a:lstStyle>
            <a:lvl1pPr marL="0" indent="0">
              <a:buNone/>
              <a:defRPr sz="2382" b="1"/>
            </a:lvl1pPr>
            <a:lvl2pPr marL="449505" indent="0">
              <a:buNone/>
              <a:defRPr sz="1941" b="1"/>
            </a:lvl2pPr>
            <a:lvl3pPr marL="899010" indent="0">
              <a:buNone/>
              <a:defRPr sz="1765" b="1"/>
            </a:lvl3pPr>
            <a:lvl4pPr marL="1348516" indent="0">
              <a:buNone/>
              <a:defRPr sz="1588" b="1"/>
            </a:lvl4pPr>
            <a:lvl5pPr marL="1798021" indent="0">
              <a:buNone/>
              <a:defRPr sz="1588" b="1"/>
            </a:lvl5pPr>
            <a:lvl6pPr marL="2247527" indent="0">
              <a:buNone/>
              <a:defRPr sz="1588" b="1"/>
            </a:lvl6pPr>
            <a:lvl7pPr marL="2697032" indent="0">
              <a:buNone/>
              <a:defRPr sz="1588" b="1"/>
            </a:lvl7pPr>
            <a:lvl8pPr marL="3146538" indent="0">
              <a:buNone/>
              <a:defRPr sz="1588" b="1"/>
            </a:lvl8pPr>
            <a:lvl9pPr marL="3596043" indent="0">
              <a:buNone/>
              <a:defRPr sz="15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</p:spPr>
        <p:txBody>
          <a:bodyPr/>
          <a:lstStyle>
            <a:lvl1pPr>
              <a:defRPr sz="2382"/>
            </a:lvl1pPr>
            <a:lvl2pPr>
              <a:defRPr sz="1941"/>
            </a:lvl2pPr>
            <a:lvl3pPr>
              <a:defRPr sz="1765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" y="6204337"/>
            <a:ext cx="11356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4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" y="6217920"/>
            <a:ext cx="1135680" cy="640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240269"/>
            <a:ext cx="10566400" cy="511658"/>
          </a:xfrm>
          <a:prstGeom prst="rect">
            <a:avLst/>
          </a:prstGeom>
          <a:noFill/>
        </p:spPr>
        <p:txBody>
          <a:bodyPr wrap="square" lIns="89896" tIns="44948" rIns="89896" bIns="44948" rtlCol="0">
            <a:spAutoFit/>
          </a:bodyPr>
          <a:lstStyle/>
          <a:p>
            <a:pPr algn="l"/>
            <a:endParaRPr lang="en-US" sz="2735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7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0"/>
            <a:ext cx="6815667" cy="5853113"/>
          </a:xfrm>
        </p:spPr>
        <p:txBody>
          <a:bodyPr/>
          <a:lstStyle>
            <a:lvl1pPr>
              <a:defRPr sz="3177"/>
            </a:lvl1pPr>
            <a:lvl2pPr>
              <a:defRPr sz="2735"/>
            </a:lvl2pPr>
            <a:lvl3pPr>
              <a:defRPr sz="2382"/>
            </a:lvl3pPr>
            <a:lvl4pPr>
              <a:defRPr sz="1941"/>
            </a:lvl4pPr>
            <a:lvl5pPr>
              <a:defRPr sz="1941"/>
            </a:lvl5pPr>
            <a:lvl6pPr>
              <a:defRPr sz="1941"/>
            </a:lvl6pPr>
            <a:lvl7pPr>
              <a:defRPr sz="1941"/>
            </a:lvl7pPr>
            <a:lvl8pPr>
              <a:defRPr sz="1941"/>
            </a:lvl8pPr>
            <a:lvl9pPr>
              <a:defRPr sz="19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3"/>
          </a:xfrm>
        </p:spPr>
        <p:txBody>
          <a:bodyPr/>
          <a:lstStyle>
            <a:lvl1pPr marL="0" indent="0">
              <a:buNone/>
              <a:defRPr sz="1412"/>
            </a:lvl1pPr>
            <a:lvl2pPr marL="449505" indent="0">
              <a:buNone/>
              <a:defRPr sz="1147"/>
            </a:lvl2pPr>
            <a:lvl3pPr marL="899010" indent="0">
              <a:buNone/>
              <a:defRPr sz="971"/>
            </a:lvl3pPr>
            <a:lvl4pPr marL="1348516" indent="0">
              <a:buNone/>
              <a:defRPr sz="882"/>
            </a:lvl4pPr>
            <a:lvl5pPr marL="1798021" indent="0">
              <a:buNone/>
              <a:defRPr sz="882"/>
            </a:lvl5pPr>
            <a:lvl6pPr marL="2247527" indent="0">
              <a:buNone/>
              <a:defRPr sz="882"/>
            </a:lvl6pPr>
            <a:lvl7pPr marL="2697032" indent="0">
              <a:buNone/>
              <a:defRPr sz="882"/>
            </a:lvl7pPr>
            <a:lvl8pPr marL="3146538" indent="0">
              <a:buNone/>
              <a:defRPr sz="882"/>
            </a:lvl8pPr>
            <a:lvl9pPr marL="3596043" indent="0">
              <a:buNone/>
              <a:defRPr sz="8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0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177"/>
            </a:lvl1pPr>
            <a:lvl2pPr marL="449505" indent="0">
              <a:buNone/>
              <a:defRPr sz="2735"/>
            </a:lvl2pPr>
            <a:lvl3pPr marL="899010" indent="0">
              <a:buNone/>
              <a:defRPr sz="2382"/>
            </a:lvl3pPr>
            <a:lvl4pPr marL="1348516" indent="0">
              <a:buNone/>
              <a:defRPr sz="1941"/>
            </a:lvl4pPr>
            <a:lvl5pPr marL="1798021" indent="0">
              <a:buNone/>
              <a:defRPr sz="1941"/>
            </a:lvl5pPr>
            <a:lvl6pPr marL="2247527" indent="0">
              <a:buNone/>
              <a:defRPr sz="1941"/>
            </a:lvl6pPr>
            <a:lvl7pPr marL="2697032" indent="0">
              <a:buNone/>
              <a:defRPr sz="1941"/>
            </a:lvl7pPr>
            <a:lvl8pPr marL="3146538" indent="0">
              <a:buNone/>
              <a:defRPr sz="1941"/>
            </a:lvl8pPr>
            <a:lvl9pPr marL="3596043" indent="0">
              <a:buNone/>
              <a:defRPr sz="194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12"/>
            </a:lvl1pPr>
            <a:lvl2pPr marL="449505" indent="0">
              <a:buNone/>
              <a:defRPr sz="1147"/>
            </a:lvl2pPr>
            <a:lvl3pPr marL="899010" indent="0">
              <a:buNone/>
              <a:defRPr sz="971"/>
            </a:lvl3pPr>
            <a:lvl4pPr marL="1348516" indent="0">
              <a:buNone/>
              <a:defRPr sz="882"/>
            </a:lvl4pPr>
            <a:lvl5pPr marL="1798021" indent="0">
              <a:buNone/>
              <a:defRPr sz="882"/>
            </a:lvl5pPr>
            <a:lvl6pPr marL="2247527" indent="0">
              <a:buNone/>
              <a:defRPr sz="882"/>
            </a:lvl6pPr>
            <a:lvl7pPr marL="2697032" indent="0">
              <a:buNone/>
              <a:defRPr sz="882"/>
            </a:lvl7pPr>
            <a:lvl8pPr marL="3146538" indent="0">
              <a:buNone/>
              <a:defRPr sz="882"/>
            </a:lvl8pPr>
            <a:lvl9pPr marL="3596043" indent="0">
              <a:buNone/>
              <a:defRPr sz="8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89059"/>
            <a:ext cx="3860800" cy="1324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6DBCD-F41E-7C4B-A23D-574599BA31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4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defTabSz="899010" rtl="0" eaLnBrk="1" latinLnBrk="0" hangingPunct="1">
        <a:spcBef>
          <a:spcPct val="0"/>
        </a:spcBef>
        <a:buNone/>
        <a:defRPr sz="43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29" indent="-337129" algn="l" defTabSz="899010" rtl="0" eaLnBrk="1" latinLnBrk="0" hangingPunct="1">
        <a:spcBef>
          <a:spcPct val="20000"/>
        </a:spcBef>
        <a:buFont typeface="Arial" pitchFamily="34" charset="0"/>
        <a:buChar char="•"/>
        <a:defRPr sz="3177" kern="1200">
          <a:solidFill>
            <a:schemeClr val="tx1"/>
          </a:solidFill>
          <a:latin typeface="+mn-lt"/>
          <a:ea typeface="+mn-ea"/>
          <a:cs typeface="+mn-cs"/>
        </a:defRPr>
      </a:lvl1pPr>
      <a:lvl2pPr marL="730446" indent="-280941" algn="l" defTabSz="899010" rtl="0" eaLnBrk="1" latinLnBrk="0" hangingPunct="1">
        <a:spcBef>
          <a:spcPct val="20000"/>
        </a:spcBef>
        <a:buFont typeface="Arial" pitchFamily="34" charset="0"/>
        <a:buChar char="–"/>
        <a:defRPr sz="2735" kern="1200">
          <a:solidFill>
            <a:schemeClr val="tx1"/>
          </a:solidFill>
          <a:latin typeface="+mn-lt"/>
          <a:ea typeface="+mn-ea"/>
          <a:cs typeface="+mn-cs"/>
        </a:defRPr>
      </a:lvl2pPr>
      <a:lvl3pPr marL="1123764" indent="-224753" algn="l" defTabSz="899010" rtl="0" eaLnBrk="1" latinLnBrk="0" hangingPunct="1">
        <a:spcBef>
          <a:spcPct val="20000"/>
        </a:spcBef>
        <a:buFont typeface="Arial" pitchFamily="34" charset="0"/>
        <a:buChar char="•"/>
        <a:defRPr sz="2382" kern="1200">
          <a:solidFill>
            <a:schemeClr val="tx1"/>
          </a:solidFill>
          <a:latin typeface="+mn-lt"/>
          <a:ea typeface="+mn-ea"/>
          <a:cs typeface="+mn-cs"/>
        </a:defRPr>
      </a:lvl3pPr>
      <a:lvl4pPr marL="1573269" indent="-224753" algn="l" defTabSz="899010" rtl="0" eaLnBrk="1" latinLnBrk="0" hangingPunct="1">
        <a:spcBef>
          <a:spcPct val="20000"/>
        </a:spcBef>
        <a:buFont typeface="Arial" pitchFamily="34" charset="0"/>
        <a:buChar char="–"/>
        <a:defRPr sz="1941" kern="1200">
          <a:solidFill>
            <a:schemeClr val="tx1"/>
          </a:solidFill>
          <a:latin typeface="+mn-lt"/>
          <a:ea typeface="+mn-ea"/>
          <a:cs typeface="+mn-cs"/>
        </a:defRPr>
      </a:lvl4pPr>
      <a:lvl5pPr marL="2022774" indent="-224753" algn="l" defTabSz="899010" rtl="0" eaLnBrk="1" latinLnBrk="0" hangingPunct="1">
        <a:spcBef>
          <a:spcPct val="20000"/>
        </a:spcBef>
        <a:buFont typeface="Arial" pitchFamily="34" charset="0"/>
        <a:buChar char="»"/>
        <a:defRPr sz="1941" kern="1200">
          <a:solidFill>
            <a:schemeClr val="tx1"/>
          </a:solidFill>
          <a:latin typeface="+mn-lt"/>
          <a:ea typeface="+mn-ea"/>
          <a:cs typeface="+mn-cs"/>
        </a:defRPr>
      </a:lvl5pPr>
      <a:lvl6pPr marL="2472279" indent="-224753" algn="l" defTabSz="899010" rtl="0" eaLnBrk="1" latinLnBrk="0" hangingPunct="1">
        <a:spcBef>
          <a:spcPct val="20000"/>
        </a:spcBef>
        <a:buFont typeface="Arial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6pPr>
      <a:lvl7pPr marL="2921785" indent="-224753" algn="l" defTabSz="899010" rtl="0" eaLnBrk="1" latinLnBrk="0" hangingPunct="1">
        <a:spcBef>
          <a:spcPct val="20000"/>
        </a:spcBef>
        <a:buFont typeface="Arial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7pPr>
      <a:lvl8pPr marL="3371290" indent="-224753" algn="l" defTabSz="899010" rtl="0" eaLnBrk="1" latinLnBrk="0" hangingPunct="1">
        <a:spcBef>
          <a:spcPct val="20000"/>
        </a:spcBef>
        <a:buFont typeface="Arial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8pPr>
      <a:lvl9pPr marL="3820796" indent="-224753" algn="l" defTabSz="899010" rtl="0" eaLnBrk="1" latinLnBrk="0" hangingPunct="1">
        <a:spcBef>
          <a:spcPct val="20000"/>
        </a:spcBef>
        <a:buFont typeface="Arial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505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901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516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8021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527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7032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6538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6043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7016E8-C488-7024-1FFF-84197FC3BD1C}"/>
              </a:ext>
            </a:extLst>
          </p:cNvPr>
          <p:cNvSpPr/>
          <p:nvPr/>
        </p:nvSpPr>
        <p:spPr>
          <a:xfrm>
            <a:off x="0" y="4518"/>
            <a:ext cx="12192000" cy="11495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57E7D50-9C66-9ABD-87BC-97EE9A25DC15}"/>
              </a:ext>
            </a:extLst>
          </p:cNvPr>
          <p:cNvSpPr/>
          <p:nvPr/>
        </p:nvSpPr>
        <p:spPr>
          <a:xfrm>
            <a:off x="2272943" y="2608736"/>
            <a:ext cx="7551683" cy="59909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numCol="1" rtlCol="0" anchor="ctr"/>
          <a:lstStyle/>
          <a:p>
            <a:pPr lvl="1"/>
            <a:r>
              <a:rPr lang="en-US" sz="1400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Systems integration: IT infrastructure changes, software upgrades and licenses, data migration, cybersecurity enhancements, and external IT consultants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7CB85-B239-5DF2-91C5-05DA293D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5662"/>
            <a:ext cx="12192000" cy="1400530"/>
          </a:xfrm>
        </p:spPr>
        <p:txBody>
          <a:bodyPr>
            <a:normAutofit/>
          </a:bodyPr>
          <a:lstStyle/>
          <a:p>
            <a:r>
              <a:rPr lang="en-US" sz="4000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Usual Post-Merger Integration Costs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03D8F0-3A2C-220E-D993-DD8AE490D70C}"/>
              </a:ext>
            </a:extLst>
          </p:cNvPr>
          <p:cNvSpPr txBox="1"/>
          <p:nvPr/>
        </p:nvSpPr>
        <p:spPr>
          <a:xfrm>
            <a:off x="2021774" y="1238315"/>
            <a:ext cx="8332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100" spc="20" dirty="0">
                <a:ea typeface="Calibri" panose="020F0502020204030204" pitchFamily="34" charset="0"/>
                <a:cs typeface="Arial" panose="020B0604020202020204" pitchFamily="34" charset="0"/>
              </a:rPr>
              <a:t>Post-merger integration costs typically range from 3% to 10% of a deal’s value. The actual  percentage depends on the scope of the integration, the operating differences between the merging entities, the number of changes that will occur, and the magnitude of those changes.</a:t>
            </a:r>
            <a:br>
              <a:rPr lang="en-US" sz="1400" kern="100" spc="20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00" kern="100" spc="20" dirty="0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en-US" sz="1400" kern="100" spc="20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00" kern="100" spc="20" dirty="0">
                <a:ea typeface="Calibri" panose="020F0502020204030204" pitchFamily="34" charset="0"/>
                <a:cs typeface="Arial" panose="020B0604020202020204" pitchFamily="34" charset="0"/>
              </a:rPr>
              <a:t>These are many of the most typical types of post-merger integration costs:</a:t>
            </a:r>
            <a:endParaRPr lang="en-US" sz="1400" spc="20" dirty="0">
              <a:cs typeface="Arial" panose="020B0604020202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AC7A36C-7744-3530-7AEA-0E5B4C2D1090}"/>
              </a:ext>
            </a:extLst>
          </p:cNvPr>
          <p:cNvSpPr/>
          <p:nvPr/>
        </p:nvSpPr>
        <p:spPr>
          <a:xfrm>
            <a:off x="2272943" y="3381743"/>
            <a:ext cx="7551683" cy="59909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1400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Rebranding: Changes to logos, signage, marketing collateral, packaging, and websites.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B37AC44-E8EF-3A25-479D-736173574B85}"/>
              </a:ext>
            </a:extLst>
          </p:cNvPr>
          <p:cNvSpPr/>
          <p:nvPr/>
        </p:nvSpPr>
        <p:spPr>
          <a:xfrm>
            <a:off x="2272943" y="4186280"/>
            <a:ext cx="7551683" cy="59909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1400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Severance: Payments to employees who lose their job due to the merger 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F4BCC71-D886-6899-D751-AA32C87BF9AA}"/>
              </a:ext>
            </a:extLst>
          </p:cNvPr>
          <p:cNvSpPr/>
          <p:nvPr/>
        </p:nvSpPr>
        <p:spPr>
          <a:xfrm>
            <a:off x="2272943" y="4971530"/>
            <a:ext cx="7551683" cy="59909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1400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Retention: Bonuses paid to motivate key employees to stay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909B8943-1A5A-FB58-1454-4D52629BF369}"/>
              </a:ext>
            </a:extLst>
          </p:cNvPr>
          <p:cNvSpPr/>
          <p:nvPr/>
        </p:nvSpPr>
        <p:spPr>
          <a:xfrm>
            <a:off x="2272943" y="5763945"/>
            <a:ext cx="7551683" cy="59909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1400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Communication campaigns: onboarding, town halls, intranets, newsletters, press releases, advertising, and PR firms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1427757-9763-B023-F886-6A57E45AC6F5}"/>
              </a:ext>
            </a:extLst>
          </p:cNvPr>
          <p:cNvSpPr/>
          <p:nvPr/>
        </p:nvSpPr>
        <p:spPr>
          <a:xfrm>
            <a:off x="11524627" y="6475199"/>
            <a:ext cx="292634" cy="313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16B365-D105-494D-38C1-5497B175CC28}"/>
              </a:ext>
            </a:extLst>
          </p:cNvPr>
          <p:cNvSpPr txBox="1"/>
          <p:nvPr/>
        </p:nvSpPr>
        <p:spPr>
          <a:xfrm>
            <a:off x="11542516" y="6501326"/>
            <a:ext cx="214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17" name="Picture 16" descr="A black background with white spots&#10;&#10;Description automatically generated">
            <a:extLst>
              <a:ext uri="{FF2B5EF4-FFF2-40B4-BE49-F238E27FC236}">
                <a16:creationId xmlns:a16="http://schemas.microsoft.com/office/drawing/2014/main" id="{06557513-14E2-6835-BB4F-7289ECE009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84633" y="2739497"/>
            <a:ext cx="392113" cy="405222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23" name="Picture 22" descr="A black and white tag with lines around it&#10;&#10;Description automatically generated">
            <a:extLst>
              <a:ext uri="{FF2B5EF4-FFF2-40B4-BE49-F238E27FC236}">
                <a16:creationId xmlns:a16="http://schemas.microsoft.com/office/drawing/2014/main" id="{B6B53071-2C5D-B74D-BED7-AD97280AAD9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99408" y="3450570"/>
            <a:ext cx="386289" cy="453851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25" name="Picture 24" descr="A black and white illustration of hands shaking&#10;&#10;Description automatically generated">
            <a:extLst>
              <a:ext uri="{FF2B5EF4-FFF2-40B4-BE49-F238E27FC236}">
                <a16:creationId xmlns:a16="http://schemas.microsoft.com/office/drawing/2014/main" id="{99B25ECC-7B0A-F562-012E-2235D2B6DD0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84632" y="4267143"/>
            <a:ext cx="450454" cy="465514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27" name="Picture 26" descr="A black outline of a person in a hands&#10;&#10;Description automatically generated">
            <a:extLst>
              <a:ext uri="{FF2B5EF4-FFF2-40B4-BE49-F238E27FC236}">
                <a16:creationId xmlns:a16="http://schemas.microsoft.com/office/drawing/2014/main" id="{84009362-FE30-9448-8C8C-5E838020B291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32295" y="5047508"/>
            <a:ext cx="367526" cy="379813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28" name="Picture 2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4ABFBF4-4B11-E686-E3BE-CD4307569A34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18170" y="5873584"/>
            <a:ext cx="367526" cy="379813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71D496B-D007-D6DD-5A25-C9F7700A50A0}"/>
              </a:ext>
            </a:extLst>
          </p:cNvPr>
          <p:cNvSpPr txBox="1"/>
          <p:nvPr/>
        </p:nvSpPr>
        <p:spPr>
          <a:xfrm>
            <a:off x="585762" y="6531856"/>
            <a:ext cx="4779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PRITCHETT LP   MergerIntegration.com</a:t>
            </a:r>
          </a:p>
        </p:txBody>
      </p:sp>
      <p:pic>
        <p:nvPicPr>
          <p:cNvPr id="6" name="Picture 5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FED711FD-5222-2206-9D68-8F6B1FD546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38657" y="6475199"/>
            <a:ext cx="1791635" cy="32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8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B4214-8B7A-9C9C-EA3B-E00EDAADB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E2DCE-90BA-2A38-B0DB-7968893B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Post-Merger Integration Costs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543336F-3363-8A08-1BEF-28FB988907CB}"/>
              </a:ext>
            </a:extLst>
          </p:cNvPr>
          <p:cNvSpPr/>
          <p:nvPr/>
        </p:nvSpPr>
        <p:spPr>
          <a:xfrm>
            <a:off x="2701160" y="1794047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Training: Technical and soft skill training, and development of new training materials </a:t>
            </a:r>
          </a:p>
        </p:txBody>
      </p:sp>
      <p:pic>
        <p:nvPicPr>
          <p:cNvPr id="11" name="Picture 10" descr="A black and white icon of a person pointing at a white board&#10;&#10;Description automatically generated">
            <a:extLst>
              <a:ext uri="{FF2B5EF4-FFF2-40B4-BE49-F238E27FC236}">
                <a16:creationId xmlns:a16="http://schemas.microsoft.com/office/drawing/2014/main" id="{B5D0280D-98F4-EFB4-CF51-787EA678CC6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68681" y="1819064"/>
            <a:ext cx="548640" cy="548640"/>
          </a:xfrm>
          <a:prstGeom prst="rect">
            <a:avLst/>
          </a:prstGeom>
        </p:spPr>
      </p:pic>
      <p:pic>
        <p:nvPicPr>
          <p:cNvPr id="13" name="Picture 12" descr="A black line drawing of a network&#10;&#10;Description automatically generated">
            <a:extLst>
              <a:ext uri="{FF2B5EF4-FFF2-40B4-BE49-F238E27FC236}">
                <a16:creationId xmlns:a16="http://schemas.microsoft.com/office/drawing/2014/main" id="{E79B2B8A-36F7-5F0E-760D-F0A3C348C1D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95263" y="2530122"/>
            <a:ext cx="548640" cy="548640"/>
          </a:xfrm>
          <a:prstGeom prst="rect">
            <a:avLst/>
          </a:prstGeom>
        </p:spPr>
      </p:pic>
      <p:pic>
        <p:nvPicPr>
          <p:cNvPr id="17" name="Picture 16" descr="A black line drawing of a person and a graph&#10;&#10;Description automatically generated">
            <a:extLst>
              <a:ext uri="{FF2B5EF4-FFF2-40B4-BE49-F238E27FC236}">
                <a16:creationId xmlns:a16="http://schemas.microsoft.com/office/drawing/2014/main" id="{8D54B731-3873-AB92-6971-604F9907707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95263" y="3344056"/>
            <a:ext cx="548640" cy="548640"/>
          </a:xfrm>
          <a:prstGeom prst="rect">
            <a:avLst/>
          </a:prstGeom>
        </p:spPr>
      </p:pic>
      <p:pic>
        <p:nvPicPr>
          <p:cNvPr id="23" name="Picture 22" descr="A black line drawing of people and arrows&#10;&#10;Description automatically generated">
            <a:extLst>
              <a:ext uri="{FF2B5EF4-FFF2-40B4-BE49-F238E27FC236}">
                <a16:creationId xmlns:a16="http://schemas.microsoft.com/office/drawing/2014/main" id="{2239F8AD-10E9-D995-FF86-A81140BC8581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95263" y="4138074"/>
            <a:ext cx="548640" cy="548640"/>
          </a:xfrm>
          <a:prstGeom prst="rect">
            <a:avLst/>
          </a:prstGeom>
        </p:spPr>
      </p:pic>
      <p:pic>
        <p:nvPicPr>
          <p:cNvPr id="25" name="Picture 24" descr="A black background with a black circle&#10;&#10;Description automatically generated">
            <a:extLst>
              <a:ext uri="{FF2B5EF4-FFF2-40B4-BE49-F238E27FC236}">
                <a16:creationId xmlns:a16="http://schemas.microsoft.com/office/drawing/2014/main" id="{F85A822F-9297-3DCF-CC4E-32C2A72D32A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16142" y="4927561"/>
            <a:ext cx="548640" cy="548640"/>
          </a:xfrm>
          <a:prstGeom prst="rect">
            <a:avLst/>
          </a:prstGeom>
        </p:spPr>
      </p:pic>
      <p:pic>
        <p:nvPicPr>
          <p:cNvPr id="27" name="Picture 26" descr="A group of hands with different gestures&#10;&#10;Description automatically generated">
            <a:extLst>
              <a:ext uri="{FF2B5EF4-FFF2-40B4-BE49-F238E27FC236}">
                <a16:creationId xmlns:a16="http://schemas.microsoft.com/office/drawing/2014/main" id="{4C3F056C-6986-09B7-3C0A-04BAD592C9A9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07582" y="5858168"/>
            <a:ext cx="365760" cy="365760"/>
          </a:xfrm>
          <a:prstGeom prst="rect">
            <a:avLst/>
          </a:prstGeom>
        </p:spPr>
      </p:pic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6687947-B11E-BF79-C87C-D481C2597B11}"/>
              </a:ext>
            </a:extLst>
          </p:cNvPr>
          <p:cNvSpPr/>
          <p:nvPr/>
        </p:nvSpPr>
        <p:spPr>
          <a:xfrm>
            <a:off x="2686631" y="2504028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Facility consolidation:  Equipment and office moves, penalties for terminating leases, and modifying existing facilities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6C9778D8-0F83-4E82-67BD-447043EE0C5C}"/>
              </a:ext>
            </a:extLst>
          </p:cNvPr>
          <p:cNvSpPr/>
          <p:nvPr/>
        </p:nvSpPr>
        <p:spPr>
          <a:xfrm>
            <a:off x="2686631" y="3328089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Customer attrition: Lost revenue from disruptions in service, reduction in quality, or slower responsiveness 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80B24DBE-F9BC-1189-511B-EB94F666855E}"/>
              </a:ext>
            </a:extLst>
          </p:cNvPr>
          <p:cNvSpPr/>
          <p:nvPr/>
        </p:nvSpPr>
        <p:spPr>
          <a:xfrm>
            <a:off x="2686631" y="4120504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Employee attrition: Recruiting and hiring qualified replacements 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FD14F2C7-DD97-3593-08E4-196B76E7D95D}"/>
              </a:ext>
            </a:extLst>
          </p:cNvPr>
          <p:cNvSpPr/>
          <p:nvPr/>
        </p:nvSpPr>
        <p:spPr>
          <a:xfrm>
            <a:off x="2686631" y="4912919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Supply chain integration: Renegotiation of contracts with suppliers, penalties for breaking existing agreements, and logistic changes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86E88C51-9DA5-3508-3596-B81D2DC6E9FD}"/>
              </a:ext>
            </a:extLst>
          </p:cNvPr>
          <p:cNvSpPr/>
          <p:nvPr/>
        </p:nvSpPr>
        <p:spPr>
          <a:xfrm>
            <a:off x="2686631" y="5741503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Integration teams: Salaries for integration teams and expenses for outside consultants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2B46CA-5399-D0E5-4223-6B9CA4431ECE}"/>
              </a:ext>
            </a:extLst>
          </p:cNvPr>
          <p:cNvSpPr txBox="1"/>
          <p:nvPr/>
        </p:nvSpPr>
        <p:spPr>
          <a:xfrm>
            <a:off x="10288752" y="6501326"/>
            <a:ext cx="214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04E2E7-FE8D-3EF1-1000-775EC00293EF}"/>
              </a:ext>
            </a:extLst>
          </p:cNvPr>
          <p:cNvSpPr/>
          <p:nvPr/>
        </p:nvSpPr>
        <p:spPr>
          <a:xfrm>
            <a:off x="0" y="4518"/>
            <a:ext cx="12192000" cy="11495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A0236A-BF0D-E1F5-909C-E813D7A902E8}"/>
              </a:ext>
            </a:extLst>
          </p:cNvPr>
          <p:cNvSpPr/>
          <p:nvPr/>
        </p:nvSpPr>
        <p:spPr>
          <a:xfrm>
            <a:off x="11524627" y="6475199"/>
            <a:ext cx="292634" cy="313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12714E-2049-3AE1-BECB-EEBB3E7274DF}"/>
              </a:ext>
            </a:extLst>
          </p:cNvPr>
          <p:cNvSpPr txBox="1"/>
          <p:nvPr/>
        </p:nvSpPr>
        <p:spPr>
          <a:xfrm>
            <a:off x="11542516" y="6501326"/>
            <a:ext cx="214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9F4E65B-1E08-194C-0030-A9F18DB2C33C}"/>
              </a:ext>
            </a:extLst>
          </p:cNvPr>
          <p:cNvSpPr txBox="1">
            <a:spLocks/>
          </p:cNvSpPr>
          <p:nvPr/>
        </p:nvSpPr>
        <p:spPr>
          <a:xfrm>
            <a:off x="0" y="-95662"/>
            <a:ext cx="12192000" cy="140053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43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kern="10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Usual Post-Merger Integration Costs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344623-AD95-DF1C-1811-185C8D56017B}"/>
              </a:ext>
            </a:extLst>
          </p:cNvPr>
          <p:cNvSpPr txBox="1"/>
          <p:nvPr/>
        </p:nvSpPr>
        <p:spPr>
          <a:xfrm>
            <a:off x="585762" y="6531856"/>
            <a:ext cx="4779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PRITCHETT LP   MergerIntegration.com</a:t>
            </a:r>
          </a:p>
        </p:txBody>
      </p:sp>
      <p:pic>
        <p:nvPicPr>
          <p:cNvPr id="14" name="Picture 13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8DE5AA50-FF59-351D-0D6B-063C9F564E1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10900" y="6394451"/>
            <a:ext cx="2582225" cy="46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182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B8C8C-BD16-A002-B71B-E26AE26E3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9AE79-C4F6-95B6-2609-C068245D6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947" y="480575"/>
            <a:ext cx="7055380" cy="1400530"/>
          </a:xfrm>
        </p:spPr>
        <p:txBody>
          <a:bodyPr/>
          <a:lstStyle/>
          <a:p>
            <a:r>
              <a:rPr lang="en-US" sz="3300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Post-Merger Integration Costs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7E22846-3618-BC66-9CF3-E3808D10C790}"/>
              </a:ext>
            </a:extLst>
          </p:cNvPr>
          <p:cNvSpPr/>
          <p:nvPr/>
        </p:nvSpPr>
        <p:spPr>
          <a:xfrm>
            <a:off x="2701160" y="1762517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Process and policy harmonization:  The time spent implementing new standardized processes and aligning policies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916C88FA-6680-7A63-9729-382DCD9946F9}"/>
              </a:ext>
            </a:extLst>
          </p:cNvPr>
          <p:cNvSpPr/>
          <p:nvPr/>
        </p:nvSpPr>
        <p:spPr>
          <a:xfrm>
            <a:off x="2686631" y="2546068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Compliance programs: Changes to meet legal and regulatory requirements, additional compliance staff, and filing fees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5E092CBD-5414-F5FD-F72A-8075485F49CA}"/>
              </a:ext>
            </a:extLst>
          </p:cNvPr>
          <p:cNvSpPr/>
          <p:nvPr/>
        </p:nvSpPr>
        <p:spPr>
          <a:xfrm>
            <a:off x="2686631" y="3328089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Legal restructuring:  Creation of new legal entities, transfer of assets, and contract updates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D239F66A-5B31-E201-7645-C3F935ADCC31}"/>
              </a:ext>
            </a:extLst>
          </p:cNvPr>
          <p:cNvSpPr/>
          <p:nvPr/>
        </p:nvSpPr>
        <p:spPr>
          <a:xfrm>
            <a:off x="2686631" y="4120504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Cultural integration: Communication and team building initiatives, employee surveys, and leadership coaching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2D135A02-FA50-9C39-B7A3-1996FA159502}"/>
              </a:ext>
            </a:extLst>
          </p:cNvPr>
          <p:cNvSpPr/>
          <p:nvPr/>
        </p:nvSpPr>
        <p:spPr>
          <a:xfrm>
            <a:off x="2686631" y="4912919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Lost productivity: Employees worried by uncertainty and thereby less focused on business matters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9188CBF2-C197-8ED7-CBD0-53E8255BF7E9}"/>
              </a:ext>
            </a:extLst>
          </p:cNvPr>
          <p:cNvSpPr/>
          <p:nvPr/>
        </p:nvSpPr>
        <p:spPr>
          <a:xfrm>
            <a:off x="2686631" y="5741503"/>
            <a:ext cx="7252138" cy="59909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numCol="1" rtlCol="0" anchor="ctr"/>
          <a:lstStyle/>
          <a:p>
            <a:r>
              <a:rPr lang="en-US" sz="1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Delayed projects: Lost market opportunities and/or competitive advantage</a:t>
            </a:r>
          </a:p>
        </p:txBody>
      </p:sp>
      <p:pic>
        <p:nvPicPr>
          <p:cNvPr id="5" name="Picture 4" descr="A black circle with arrows around a globe&#10;&#10;Description automatically generated">
            <a:extLst>
              <a:ext uri="{FF2B5EF4-FFF2-40B4-BE49-F238E27FC236}">
                <a16:creationId xmlns:a16="http://schemas.microsoft.com/office/drawing/2014/main" id="{0916D302-5554-A016-4FBA-2A2F9AE85D1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16142" y="1864992"/>
            <a:ext cx="457200" cy="457200"/>
          </a:xfrm>
          <a:prstGeom prst="rect">
            <a:avLst/>
          </a:prstGeom>
        </p:spPr>
      </p:pic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33AAF3C-CC44-5E29-FD11-87F229C31E8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72372" y="2659513"/>
            <a:ext cx="457200" cy="457200"/>
          </a:xfrm>
          <a:prstGeom prst="rect">
            <a:avLst/>
          </a:prstGeom>
        </p:spPr>
      </p:pic>
      <p:pic>
        <p:nvPicPr>
          <p:cNvPr id="7" name="Picture 6" descr="A black rectangle with white lines&#10;&#10;Description automatically generated">
            <a:extLst>
              <a:ext uri="{FF2B5EF4-FFF2-40B4-BE49-F238E27FC236}">
                <a16:creationId xmlns:a16="http://schemas.microsoft.com/office/drawing/2014/main" id="{08755717-70AE-11AA-9105-7445B303479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61862" y="3399034"/>
            <a:ext cx="457200" cy="457200"/>
          </a:xfrm>
          <a:prstGeom prst="rect">
            <a:avLst/>
          </a:prstGeom>
        </p:spPr>
      </p:pic>
      <p:pic>
        <p:nvPicPr>
          <p:cNvPr id="8" name="Picture 7" descr="A group of people with a globe in the background&#10;&#10;Description automatically generated">
            <a:extLst>
              <a:ext uri="{FF2B5EF4-FFF2-40B4-BE49-F238E27FC236}">
                <a16:creationId xmlns:a16="http://schemas.microsoft.com/office/drawing/2014/main" id="{3FD0B959-7836-B619-1C40-D894D838CFB9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16142" y="4167020"/>
            <a:ext cx="548640" cy="548640"/>
          </a:xfrm>
          <a:prstGeom prst="rect">
            <a:avLst/>
          </a:prstGeom>
        </p:spPr>
      </p:pic>
      <p:pic>
        <p:nvPicPr>
          <p:cNvPr id="9" name="Picture 8" descr="A graph with a gear and arrow&#10;&#10;Description automatically generated with medium confidence">
            <a:extLst>
              <a:ext uri="{FF2B5EF4-FFF2-40B4-BE49-F238E27FC236}">
                <a16:creationId xmlns:a16="http://schemas.microsoft.com/office/drawing/2014/main" id="{D76ED3C8-471A-6B61-6D28-185490FE7173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07582" y="5029584"/>
            <a:ext cx="365760" cy="365760"/>
          </a:xfrm>
          <a:prstGeom prst="rect">
            <a:avLst/>
          </a:prstGeom>
        </p:spPr>
      </p:pic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F8B3103-5D21-FFD8-2287-446B4C0ED516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26652" y="5780439"/>
            <a:ext cx="548640" cy="5486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E0C4932-0F11-3980-546D-DC3F86484984}"/>
              </a:ext>
            </a:extLst>
          </p:cNvPr>
          <p:cNvSpPr txBox="1"/>
          <p:nvPr/>
        </p:nvSpPr>
        <p:spPr>
          <a:xfrm>
            <a:off x="585762" y="6531856"/>
            <a:ext cx="4779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PRITCHETT LP   MergerIntegration.com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E11F1D-2373-40DC-2EF7-FFC09532B3D5}"/>
              </a:ext>
            </a:extLst>
          </p:cNvPr>
          <p:cNvSpPr/>
          <p:nvPr/>
        </p:nvSpPr>
        <p:spPr>
          <a:xfrm>
            <a:off x="0" y="4518"/>
            <a:ext cx="12192000" cy="11495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7A06A6-211F-05B8-E77F-46D46CED670F}"/>
              </a:ext>
            </a:extLst>
          </p:cNvPr>
          <p:cNvSpPr/>
          <p:nvPr/>
        </p:nvSpPr>
        <p:spPr>
          <a:xfrm>
            <a:off x="11524627" y="6475199"/>
            <a:ext cx="292634" cy="313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EA44B5-D245-0D61-8510-BE3D13951A47}"/>
              </a:ext>
            </a:extLst>
          </p:cNvPr>
          <p:cNvSpPr txBox="1"/>
          <p:nvPr/>
        </p:nvSpPr>
        <p:spPr>
          <a:xfrm>
            <a:off x="11542516" y="6501326"/>
            <a:ext cx="214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65BFDFC-319D-0B30-4123-9B446287DB8B}"/>
              </a:ext>
            </a:extLst>
          </p:cNvPr>
          <p:cNvSpPr txBox="1">
            <a:spLocks/>
          </p:cNvSpPr>
          <p:nvPr/>
        </p:nvSpPr>
        <p:spPr>
          <a:xfrm>
            <a:off x="0" y="-95662"/>
            <a:ext cx="12192000" cy="140053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43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kern="10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Usual Post-Merger Integration Costs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A81F1556-9AB1-B2B0-9571-7EEDC5D430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10900" y="6394451"/>
            <a:ext cx="2582225" cy="46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1669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879CF08-759A-4C38-8903-F124C426AD22}" vid="{D4BD8FC5-FE80-4B03-83A9-0AD5B3E8D6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1368</TotalTime>
  <Words>369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Calibri</vt:lpstr>
      <vt:lpstr>Theme1</vt:lpstr>
      <vt:lpstr>The Usual Post-Merger Integration Costs</vt:lpstr>
      <vt:lpstr>Post-Merger Integration Costs</vt:lpstr>
      <vt:lpstr>Post-Merger Integration Costs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Post-Merger Integration Costs</dc:title>
  <dc:creator>Sunny Shah</dc:creator>
  <cp:lastModifiedBy>JOE ABERGER</cp:lastModifiedBy>
  <cp:revision>17</cp:revision>
  <cp:lastPrinted>2024-09-25T21:09:22Z</cp:lastPrinted>
  <dcterms:created xsi:type="dcterms:W3CDTF">2024-09-23T20:38:34Z</dcterms:created>
  <dcterms:modified xsi:type="dcterms:W3CDTF">2025-06-16T19:38:59Z</dcterms:modified>
</cp:coreProperties>
</file>